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7" r:id="rId4"/>
    <p:sldId id="263" r:id="rId5"/>
    <p:sldId id="264" r:id="rId6"/>
    <p:sldId id="265" r:id="rId7"/>
    <p:sldId id="266" r:id="rId8"/>
    <p:sldId id="271" r:id="rId9"/>
    <p:sldId id="270" r:id="rId10"/>
    <p:sldId id="268" r:id="rId11"/>
    <p:sldId id="269" r:id="rId12"/>
    <p:sldId id="274" r:id="rId13"/>
    <p:sldId id="261" r:id="rId14"/>
    <p:sldId id="257" r:id="rId15"/>
    <p:sldId id="258" r:id="rId16"/>
    <p:sldId id="259" r:id="rId17"/>
    <p:sldId id="260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10/12/2011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0502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10/12/2011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7127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10/12/2011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6236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10/12/2011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288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10/12/2011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9302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10/12/2011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15565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10/12/2011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4287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10/12/2011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95036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10/12/2011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3329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10/12/2011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9831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BBC4F-42E7-4280-8207-BB01D2A0DA3B}" type="datetimeFigureOut">
              <a:rPr lang="en-US" smtClean="0"/>
              <a:pPr/>
              <a:t>10/12/2011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12638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BBC4F-42E7-4280-8207-BB01D2A0DA3B}" type="datetimeFigureOut">
              <a:rPr lang="en-US" smtClean="0"/>
              <a:pPr/>
              <a:t>10/12/2011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43303-AD72-4110-A917-9178451B39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548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youtube.com/watch?v=AWbRuhmsHPM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youtube.com/watch?v=Wam3Nv-lk3k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youtube.com/watch?v=Foiim649Wh0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youtube.com/watch?v=MZKV45lzeXo&amp;feature=results_video&amp;playnext=1&amp;list=PL81DBA958394C5946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3nHOWkfGFsk" TargetMode="External"/><Relationship Id="rId2" Type="http://schemas.openxmlformats.org/officeDocument/2006/relationships/hyperlink" Target="http://www.youtube.com/watch?v=wIrdL6QPFmk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results?search_query=time+lapse+decaying+mouse&amp;aq=f" TargetMode="External"/><Relationship Id="rId2" Type="http://schemas.openxmlformats.org/officeDocument/2006/relationships/hyperlink" Target="http://www.youtube.com/watch?v=ucSsKseTLmA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What Did We Learn from 70 Years of Using (and Researching) Instructional Film?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History of Ed Tech</a:t>
            </a:r>
          </a:p>
          <a:p>
            <a:pPr algn="r"/>
            <a:r>
              <a:rPr lang="en-US" dirty="0" smtClean="0"/>
              <a:t>EDC&amp;I 510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06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Film to Video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Film gradually supplanted by video in 1970s</a:t>
            </a:r>
          </a:p>
          <a:p>
            <a:pPr lvl="1"/>
            <a:r>
              <a:rPr lang="en-US" dirty="0" smtClean="0"/>
              <a:t>Easier equipment, media handling – classrooms became better equipped</a:t>
            </a:r>
          </a:p>
          <a:p>
            <a:pPr lvl="1"/>
            <a:r>
              <a:rPr lang="en-US" dirty="0" smtClean="0"/>
              <a:t>Rise of VCR eliminated need for warehousing</a:t>
            </a:r>
          </a:p>
          <a:p>
            <a:pPr lvl="1"/>
            <a:r>
              <a:rPr lang="en-US" dirty="0" smtClean="0"/>
              <a:t>Wider familiarity with both technology and moving images among teachers, students</a:t>
            </a:r>
          </a:p>
          <a:p>
            <a:r>
              <a:rPr lang="en-US" dirty="0" smtClean="0"/>
              <a:t>“Parade of New Media” begins</a:t>
            </a:r>
          </a:p>
          <a:p>
            <a:pPr lvl="1"/>
            <a:r>
              <a:rPr lang="en-US" dirty="0" smtClean="0"/>
              <a:t>Each new hardware system perceived as possible panacea for learning</a:t>
            </a:r>
          </a:p>
          <a:p>
            <a:pPr lvl="1"/>
            <a:r>
              <a:rPr lang="en-US" dirty="0" smtClean="0"/>
              <a:t>Assumption that it was the </a:t>
            </a:r>
            <a:r>
              <a:rPr lang="en-US" i="1" dirty="0" smtClean="0"/>
              <a:t>device </a:t>
            </a:r>
            <a:r>
              <a:rPr lang="en-US" dirty="0" smtClean="0"/>
              <a:t>that would made the difference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615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So…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we study?</a:t>
            </a:r>
          </a:p>
          <a:p>
            <a:r>
              <a:rPr lang="en-US" dirty="0" smtClean="0"/>
              <a:t>What did we learn?</a:t>
            </a:r>
          </a:p>
          <a:p>
            <a:r>
              <a:rPr lang="en-US" dirty="0" smtClean="0"/>
              <a:t>What questions were left unanswered?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122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To 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Hoban &amp; Van </a:t>
            </a:r>
            <a:r>
              <a:rPr lang="en-US" dirty="0" smtClean="0"/>
              <a:t>Ormer</a:t>
            </a:r>
            <a:r>
              <a:rPr lang="en-US" dirty="0" smtClean="0"/>
              <a:t>; May &amp; </a:t>
            </a:r>
            <a:r>
              <a:rPr lang="en-US" dirty="0" smtClean="0"/>
              <a:t>Lumsdaine</a:t>
            </a:r>
            <a:endParaRPr lang="en-US" dirty="0" smtClean="0"/>
          </a:p>
          <a:p>
            <a:pPr lvl="1"/>
            <a:r>
              <a:rPr lang="en-US" dirty="0" smtClean="0"/>
              <a:t>How </a:t>
            </a:r>
            <a:r>
              <a:rPr lang="en-US" dirty="0" smtClean="0"/>
              <a:t>was learning </a:t>
            </a:r>
            <a:r>
              <a:rPr lang="en-US" dirty="0" smtClean="0"/>
              <a:t>conceptualized?</a:t>
            </a:r>
            <a:endParaRPr lang="en-US" dirty="0" smtClean="0"/>
          </a:p>
          <a:p>
            <a:pPr lvl="1"/>
            <a:r>
              <a:rPr lang="en-US" dirty="0" smtClean="0"/>
              <a:t>V</a:t>
            </a:r>
            <a:r>
              <a:rPr lang="en-US" dirty="0" smtClean="0"/>
              <a:t>ariables: would we look at same issues now?</a:t>
            </a:r>
            <a:endParaRPr lang="en-US" dirty="0" smtClean="0"/>
          </a:p>
          <a:p>
            <a:pPr lvl="1"/>
            <a:r>
              <a:rPr lang="en-US" dirty="0" smtClean="0"/>
              <a:t>Are we still using any parts of that early </a:t>
            </a:r>
            <a:r>
              <a:rPr lang="en-US" dirty="0" smtClean="0"/>
              <a:t>research </a:t>
            </a:r>
            <a:r>
              <a:rPr lang="en-US" dirty="0" smtClean="0"/>
              <a:t>legacy?</a:t>
            </a:r>
          </a:p>
          <a:p>
            <a:r>
              <a:rPr lang="en-US" dirty="0" smtClean="0"/>
              <a:t>C</a:t>
            </a:r>
            <a:r>
              <a:rPr lang="en-US" dirty="0" smtClean="0"/>
              <a:t>onnections among Hoban/May, Salomon </a:t>
            </a:r>
            <a:r>
              <a:rPr lang="en-US" dirty="0" smtClean="0"/>
              <a:t>&amp; </a:t>
            </a:r>
            <a:r>
              <a:rPr lang="en-US" dirty="0" smtClean="0"/>
              <a:t>Clark, Schmidt &amp; </a:t>
            </a:r>
            <a:r>
              <a:rPr lang="en-US" dirty="0" smtClean="0"/>
              <a:t>Vandewater</a:t>
            </a:r>
            <a:r>
              <a:rPr lang="en-US" dirty="0" smtClean="0"/>
              <a:t>?  </a:t>
            </a:r>
            <a:endParaRPr lang="en-US" dirty="0" smtClean="0"/>
          </a:p>
          <a:p>
            <a:r>
              <a:rPr lang="en-US" dirty="0" smtClean="0"/>
              <a:t>“Visual </a:t>
            </a:r>
            <a:r>
              <a:rPr lang="en-US" dirty="0" smtClean="0"/>
              <a:t>aesthetic” of film/video (effects, animation, etc.) </a:t>
            </a:r>
            <a:r>
              <a:rPr lang="en-US" dirty="0" smtClean="0"/>
              <a:t>– what has been most </a:t>
            </a:r>
            <a:r>
              <a:rPr lang="en-US" dirty="0" smtClean="0"/>
              <a:t>powerful for your own learning?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15991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Leaving Aside…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Design Issues</a:t>
            </a:r>
          </a:p>
          <a:p>
            <a:r>
              <a:rPr lang="en-US" dirty="0" smtClean="0"/>
              <a:t>Hawthorne &amp; John Henry Effects</a:t>
            </a:r>
          </a:p>
          <a:p>
            <a:pPr lvl="1"/>
            <a:r>
              <a:rPr lang="en-US" dirty="0" smtClean="0"/>
              <a:t>Experimental situation itself changes peoples’ behavior, may result in greater effort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694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What Mattered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Design</a:t>
            </a:r>
          </a:p>
          <a:p>
            <a:pPr lvl="1"/>
            <a:r>
              <a:rPr lang="en-US" dirty="0" smtClean="0"/>
              <a:t>Outcomes specified; match to other parts of curriculum, learners’ prior knowledge</a:t>
            </a:r>
          </a:p>
          <a:p>
            <a:r>
              <a:rPr lang="en-US" dirty="0" smtClean="0"/>
              <a:t>Activating Learners</a:t>
            </a:r>
          </a:p>
          <a:p>
            <a:pPr lvl="1"/>
            <a:r>
              <a:rPr lang="en-US" dirty="0" smtClean="0"/>
              <a:t>Prior or embedded questions; cuing to key parts of film</a:t>
            </a:r>
          </a:p>
          <a:p>
            <a:r>
              <a:rPr lang="en-US" dirty="0" smtClean="0"/>
              <a:t>Judicious Use of Production Values</a:t>
            </a:r>
          </a:p>
          <a:p>
            <a:pPr lvl="1"/>
            <a:r>
              <a:rPr lang="en-US" dirty="0" smtClean="0"/>
              <a:t>Animations; time-lapse; close ups; POV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5070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What Didn’t Matter So Much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Cinematic &amp; Production Elements</a:t>
            </a:r>
          </a:p>
          <a:p>
            <a:pPr lvl="1"/>
            <a:r>
              <a:rPr lang="en-US" dirty="0" smtClean="0"/>
              <a:t>Color (mostly); “finished” quality of script, etc.</a:t>
            </a:r>
          </a:p>
          <a:p>
            <a:r>
              <a:rPr lang="en-US" dirty="0" smtClean="0"/>
              <a:t>“Realism”</a:t>
            </a:r>
          </a:p>
          <a:p>
            <a:pPr lvl="1"/>
            <a:r>
              <a:rPr lang="en-US" dirty="0" smtClean="0"/>
              <a:t>Underspecified concept</a:t>
            </a:r>
          </a:p>
          <a:p>
            <a:r>
              <a:rPr lang="en-US" dirty="0" smtClean="0"/>
              <a:t>Humor or Other “Motivational” Elements</a:t>
            </a:r>
          </a:p>
          <a:p>
            <a:pPr lvl="1"/>
            <a:r>
              <a:rPr lang="en-US" dirty="0" smtClean="0"/>
              <a:t>“Motivating distractors”</a:t>
            </a:r>
          </a:p>
          <a:p>
            <a:r>
              <a:rPr lang="en-US" dirty="0" smtClean="0"/>
              <a:t>Novelty  Effects</a:t>
            </a:r>
          </a:p>
          <a:p>
            <a:pPr lvl="1"/>
            <a:r>
              <a:rPr lang="en-US" dirty="0" smtClean="0"/>
              <a:t>Any novel medium is motivating for a while just because it’s new; but that effect fades rapidly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939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What Was Left Unanswered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Learner Control</a:t>
            </a:r>
          </a:p>
          <a:p>
            <a:pPr lvl="1"/>
            <a:r>
              <a:rPr lang="en-US" dirty="0" smtClean="0"/>
              <a:t>Difficult to provide under existing physical and display limitations at the time</a:t>
            </a:r>
          </a:p>
          <a:p>
            <a:r>
              <a:rPr lang="en-US" dirty="0" smtClean="0"/>
              <a:t>Medium-Specific Modeling</a:t>
            </a:r>
          </a:p>
          <a:p>
            <a:pPr lvl="1"/>
            <a:r>
              <a:rPr lang="en-US" dirty="0" smtClean="0"/>
              <a:t>Salomon’s “zoom” studies, close-ups, time-lapse, etc.</a:t>
            </a:r>
          </a:p>
          <a:p>
            <a:r>
              <a:rPr lang="en-US" dirty="0" smtClean="0"/>
              <a:t>Economics of Materials Development</a:t>
            </a:r>
          </a:p>
          <a:p>
            <a:pPr lvl="1"/>
            <a:r>
              <a:rPr lang="en-US" dirty="0" smtClean="0"/>
              <a:t>Costs vis a vis texts; distribution and use; tie-ins to curricula,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316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/>
              <a:t>Questions that Faded with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“Mass” Instruction</a:t>
            </a:r>
          </a:p>
          <a:p>
            <a:pPr lvl="1"/>
            <a:r>
              <a:rPr lang="en-US" dirty="0" smtClean="0"/>
              <a:t>Critical in military context (Cf. current “differentiated” approach)</a:t>
            </a:r>
          </a:p>
          <a:p>
            <a:r>
              <a:rPr lang="en-US" dirty="0" smtClean="0"/>
              <a:t>Instructor Preparation</a:t>
            </a:r>
          </a:p>
          <a:p>
            <a:pPr lvl="1"/>
            <a:r>
              <a:rPr lang="en-US" dirty="0" smtClean="0"/>
              <a:t>Instructors’ readiness to use a new technology, its fit with their thinking about instruction and learning (Rise of more media-savvy populace)</a:t>
            </a:r>
          </a:p>
          <a:p>
            <a:r>
              <a:rPr lang="en-US" dirty="0" smtClean="0"/>
              <a:t>Physical Ease of Use</a:t>
            </a:r>
          </a:p>
          <a:p>
            <a:pPr lvl="1"/>
            <a:r>
              <a:rPr lang="en-US" dirty="0" smtClean="0"/>
              <a:t>Availability of resources and conditions to use them in (Spread of better facilities)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833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Questions Still Key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Visualization effects</a:t>
            </a:r>
          </a:p>
          <a:p>
            <a:pPr lvl="1"/>
            <a:r>
              <a:rPr lang="en-US" dirty="0" smtClean="0"/>
              <a:t>Animation, graphics, models, etc. – help establish mental models</a:t>
            </a:r>
          </a:p>
          <a:p>
            <a:r>
              <a:rPr lang="en-US" dirty="0" smtClean="0"/>
              <a:t>Affective Engagement</a:t>
            </a:r>
          </a:p>
          <a:p>
            <a:pPr lvl="1"/>
            <a:r>
              <a:rPr lang="en-US" dirty="0" smtClean="0"/>
              <a:t>(</a:t>
            </a:r>
            <a:r>
              <a:rPr lang="en-US" i="1" dirty="0" smtClean="0"/>
              <a:t>If</a:t>
            </a:r>
            <a:r>
              <a:rPr lang="en-US" dirty="0" smtClean="0"/>
              <a:t> you can hold attention for 15 sec. …)</a:t>
            </a:r>
          </a:p>
          <a:p>
            <a:pPr lvl="1"/>
            <a:r>
              <a:rPr lang="en-US" dirty="0" smtClean="0"/>
              <a:t>Cf. Gaby Salomon </a:t>
            </a:r>
            <a:r>
              <a:rPr lang="en-US" i="1" dirty="0" smtClean="0"/>
              <a:t>“Television is "easy" and print is "tough“</a:t>
            </a:r>
            <a:r>
              <a:rPr lang="en-US" dirty="0" smtClean="0"/>
              <a:t> … [AIME] (1984)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Questions for Next Week (10/19)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Holland chapter:  connection between variables, approaches described there and those used in online or computer-based training today?</a:t>
            </a:r>
          </a:p>
          <a:p>
            <a:r>
              <a:rPr lang="en-US" dirty="0" smtClean="0"/>
              <a:t>Mager:  Do we still use “behavioral objectives” today?  How/where?  How different now?</a:t>
            </a:r>
          </a:p>
          <a:p>
            <a:r>
              <a:rPr lang="en-US" dirty="0" smtClean="0"/>
              <a:t>Suppes:  To what extent has his vision for computing in education been realized?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Early Years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Up to about 1950, film in school/education was a real novelty</a:t>
            </a:r>
          </a:p>
          <a:p>
            <a:pPr lvl="1"/>
            <a:r>
              <a:rPr lang="en-US" dirty="0" smtClean="0"/>
              <a:t>Took special effort to use in class </a:t>
            </a:r>
          </a:p>
          <a:p>
            <a:pPr lvl="1"/>
            <a:r>
              <a:rPr lang="en-US" dirty="0" smtClean="0"/>
              <a:t>Had to order films from distant distributors</a:t>
            </a:r>
          </a:p>
          <a:p>
            <a:pPr lvl="1"/>
            <a:r>
              <a:rPr lang="en-US" dirty="0" smtClean="0"/>
              <a:t>Had to darken the room (and have a room that </a:t>
            </a:r>
            <a:r>
              <a:rPr lang="en-US" i="1" dirty="0" smtClean="0"/>
              <a:t>could be darkened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Projectors were  finicky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676400"/>
            <a:ext cx="4129559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8077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“Instructional Film?!”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No model for how to design, create</a:t>
            </a:r>
          </a:p>
          <a:p>
            <a:r>
              <a:rPr lang="en-US" dirty="0" smtClean="0"/>
              <a:t>Initial use of clips from commercial films (</a:t>
            </a:r>
            <a:r>
              <a:rPr lang="en-US" i="1" dirty="0" smtClean="0">
                <a:hlinkClick r:id="rId2"/>
              </a:rPr>
              <a:t>Intolerance</a:t>
            </a:r>
            <a:r>
              <a:rPr lang="en-US" dirty="0" smtClean="0"/>
              <a:t>)</a:t>
            </a:r>
          </a:p>
          <a:p>
            <a:r>
              <a:rPr lang="en-US" dirty="0" smtClean="0"/>
              <a:t>Early nitrate film stock made showing dangerous</a:t>
            </a:r>
          </a:p>
          <a:p>
            <a:r>
              <a:rPr lang="en-US" dirty="0" smtClean="0"/>
              <a:t>Edison:  </a:t>
            </a:r>
          </a:p>
          <a:p>
            <a:pPr lvl="1"/>
            <a:r>
              <a:rPr lang="en-US" dirty="0"/>
              <a:t>“Books will soon be obsolete in the schools…Scholars will soon be instructed through the eye. It is possible to touch every branch of human knowledge with the motion picture</a:t>
            </a:r>
            <a:r>
              <a:rPr lang="en-US" dirty="0" smtClean="0"/>
              <a:t>” (1913)</a:t>
            </a:r>
            <a:endParaRPr lang="en-US" dirty="0"/>
          </a:p>
        </p:txBody>
      </p:sp>
      <p:pic>
        <p:nvPicPr>
          <p:cNvPr id="3074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71750"/>
            <a:ext cx="3810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7353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Typical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Military training</a:t>
            </a:r>
          </a:p>
          <a:p>
            <a:pPr lvl="1"/>
            <a:r>
              <a:rPr lang="en-US" dirty="0" smtClean="0"/>
              <a:t>WW I = first major use</a:t>
            </a:r>
          </a:p>
          <a:p>
            <a:pPr lvl="1"/>
            <a:r>
              <a:rPr lang="en-US" dirty="0" smtClean="0"/>
              <a:t>“Rapid Mass Learning”</a:t>
            </a:r>
          </a:p>
          <a:p>
            <a:pPr lvl="1"/>
            <a:r>
              <a:rPr lang="en-US" dirty="0" smtClean="0"/>
              <a:t>The medium was new; some doubted people could even learn </a:t>
            </a:r>
            <a:r>
              <a:rPr lang="en-US" i="1" dirty="0" smtClean="0"/>
              <a:t>anything </a:t>
            </a:r>
            <a:r>
              <a:rPr lang="en-US" dirty="0" smtClean="0"/>
              <a:t>from watching films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286000"/>
            <a:ext cx="3759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1932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Propaganda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WW II</a:t>
            </a:r>
          </a:p>
          <a:p>
            <a:pPr lvl="1"/>
            <a:r>
              <a:rPr lang="en-US" dirty="0" smtClean="0"/>
              <a:t>Used by all sides</a:t>
            </a:r>
          </a:p>
          <a:p>
            <a:pPr lvl="1"/>
            <a:r>
              <a:rPr lang="en-US" i="1" dirty="0" smtClean="0">
                <a:hlinkClick r:id="rId2"/>
              </a:rPr>
              <a:t>Why We Fight</a:t>
            </a:r>
            <a:r>
              <a:rPr lang="en-US" dirty="0" smtClean="0">
                <a:hlinkClick r:id="rId2"/>
              </a:rPr>
              <a:t> </a:t>
            </a:r>
            <a:r>
              <a:rPr lang="en-US" dirty="0" smtClean="0"/>
              <a:t>series</a:t>
            </a:r>
          </a:p>
          <a:p>
            <a:pPr lvl="2"/>
            <a:r>
              <a:rPr lang="en-US" dirty="0" smtClean="0"/>
              <a:t>First major research studies on </a:t>
            </a:r>
            <a:r>
              <a:rPr lang="en-US" i="1" dirty="0" smtClean="0"/>
              <a:t>affective </a:t>
            </a:r>
            <a:r>
              <a:rPr lang="en-US" dirty="0" smtClean="0"/>
              <a:t> results of film viewing</a:t>
            </a:r>
          </a:p>
          <a:p>
            <a:pPr lvl="2"/>
            <a:r>
              <a:rPr lang="en-US" dirty="0" smtClean="0"/>
              <a:t>Some subtlety in the results – unconvinced viewers more swayed by even-handed presentation</a:t>
            </a:r>
          </a:p>
          <a:p>
            <a:r>
              <a:rPr lang="en-US" dirty="0" smtClean="0"/>
              <a:t>Also: Public health, civil rights, etc.</a:t>
            </a:r>
            <a:endParaRPr lang="en-US" dirty="0"/>
          </a:p>
        </p:txBody>
      </p:sp>
      <p:pic>
        <p:nvPicPr>
          <p:cNvPr id="2050" name="Picture 2">
            <a:hlinkClick r:id="rId2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371600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97504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Rise of the Instructional Film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Became a distinct “genre” in 1940s-50s</a:t>
            </a:r>
          </a:p>
          <a:p>
            <a:pPr lvl="1"/>
            <a:r>
              <a:rPr lang="en-US" dirty="0" smtClean="0"/>
              <a:t>“Voice of God” narrator</a:t>
            </a:r>
          </a:p>
          <a:p>
            <a:pPr lvl="1"/>
            <a:r>
              <a:rPr lang="en-US" dirty="0" smtClean="0"/>
              <a:t>Typically unimaginative presentation of factual material</a:t>
            </a:r>
          </a:p>
          <a:p>
            <a:pPr lvl="1"/>
            <a:r>
              <a:rPr lang="en-US" dirty="0" smtClean="0"/>
              <a:t>Sappy “elevator music”</a:t>
            </a:r>
          </a:p>
          <a:p>
            <a:pPr lvl="1"/>
            <a:r>
              <a:rPr lang="en-US" dirty="0" smtClean="0"/>
              <a:t>Short (</a:t>
            </a:r>
            <a:r>
              <a:rPr lang="en-US" dirty="0" smtClean="0">
                <a:sym typeface="Symbol"/>
              </a:rPr>
              <a:t></a:t>
            </a:r>
            <a:r>
              <a:rPr lang="en-US" dirty="0" smtClean="0"/>
              <a:t>10-20 min.; so could fit in typical class period, and leave discussion time)</a:t>
            </a:r>
          </a:p>
          <a:p>
            <a:pPr lvl="1"/>
            <a:r>
              <a:rPr lang="en-US" dirty="0" smtClean="0"/>
              <a:t>Some basic efforts at building interest, motivation</a:t>
            </a:r>
            <a:endParaRPr lang="en-US" dirty="0"/>
          </a:p>
        </p:txBody>
      </p:sp>
      <p:pic>
        <p:nvPicPr>
          <p:cNvPr id="3074" name="Picture 2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1981200"/>
            <a:ext cx="3352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57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Some Experimentation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Late 50s on, better directors get involved and more creative products appear</a:t>
            </a:r>
          </a:p>
          <a:p>
            <a:pPr lvl="1"/>
            <a:r>
              <a:rPr lang="en-US" dirty="0" smtClean="0"/>
              <a:t>Capra (</a:t>
            </a:r>
            <a:r>
              <a:rPr lang="en-US" i="1" dirty="0" smtClean="0">
                <a:hlinkClick r:id="rId2"/>
              </a:rPr>
              <a:t>Our Mr. Sun</a:t>
            </a:r>
            <a:r>
              <a:rPr lang="en-US" dirty="0" smtClean="0"/>
              <a:t>, Hemo)</a:t>
            </a:r>
          </a:p>
          <a:p>
            <a:pPr lvl="1"/>
            <a:r>
              <a:rPr lang="en-US" i="1" dirty="0" smtClean="0">
                <a:hlinkClick r:id="rId3"/>
              </a:rPr>
              <a:t>Why Man Creates</a:t>
            </a:r>
            <a:endParaRPr lang="en-US" i="1" dirty="0" smtClean="0"/>
          </a:p>
          <a:p>
            <a:r>
              <a:rPr lang="en-US" dirty="0" smtClean="0"/>
              <a:t>Better film production equipment, cameras, etc.</a:t>
            </a:r>
            <a:endParaRPr lang="en-US" dirty="0"/>
          </a:p>
        </p:txBody>
      </p:sp>
      <p:pic>
        <p:nvPicPr>
          <p:cNvPr id="4099" name="Picture 3">
            <a:hlinkClick r:id="rId3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1600200"/>
            <a:ext cx="3759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10729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/>
              <a:t>…and improved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Slow motion</a:t>
            </a:r>
            <a:r>
              <a:rPr lang="en-US" dirty="0" smtClean="0"/>
              <a:t>, </a:t>
            </a:r>
            <a:r>
              <a:rPr lang="en-US" dirty="0" smtClean="0">
                <a:hlinkClick r:id="rId3"/>
              </a:rPr>
              <a:t>time lapse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Do these constitute a unique “symbol system” for film/video?</a:t>
            </a:r>
          </a:p>
          <a:p>
            <a:endParaRPr lang="en-US" dirty="0"/>
          </a:p>
        </p:txBody>
      </p:sp>
      <p:pic>
        <p:nvPicPr>
          <p:cNvPr id="5122" name="Picture 2">
            <a:hlinkClick r:id="rId3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3886200"/>
            <a:ext cx="281940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>
            <a:hlinkClick r:id="rId2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1752600"/>
            <a:ext cx="2133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A Few Interesting Byways…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Super-8 Film Loops (1960s-70s)</a:t>
            </a:r>
          </a:p>
          <a:p>
            <a:pPr lvl="1"/>
            <a:r>
              <a:rPr lang="en-US" dirty="0" smtClean="0"/>
              <a:t>Early effort towards “individualization”</a:t>
            </a:r>
          </a:p>
          <a:p>
            <a:pPr lvl="1"/>
            <a:r>
              <a:rPr lang="en-US" dirty="0" smtClean="0"/>
              <a:t>Easier learner control</a:t>
            </a:r>
          </a:p>
          <a:p>
            <a:pPr lvl="1"/>
            <a:r>
              <a:rPr lang="en-US" dirty="0" smtClean="0"/>
              <a:t>Instructional models with small-group use by students, etc.</a:t>
            </a:r>
          </a:p>
          <a:p>
            <a:pPr lvl="1"/>
            <a:r>
              <a:rPr lang="en-US" dirty="0" smtClean="0"/>
              <a:t>Technically fairly clunky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303660"/>
            <a:ext cx="4038600" cy="3119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28438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879</Words>
  <Application>Microsoft Office PowerPoint</Application>
  <PresentationFormat>On-screen Show (4:3)</PresentationFormat>
  <Paragraphs>111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What Did We Learn from 70 Years of Using (and Researching) Instructional Film?</vt:lpstr>
      <vt:lpstr>Early Years</vt:lpstr>
      <vt:lpstr>“Instructional Film?!”</vt:lpstr>
      <vt:lpstr>Typical Uses</vt:lpstr>
      <vt:lpstr>Propaganda</vt:lpstr>
      <vt:lpstr>Rise of the Instructional Film</vt:lpstr>
      <vt:lpstr>Some Experimentation</vt:lpstr>
      <vt:lpstr>…and improved techniques</vt:lpstr>
      <vt:lpstr>A Few Interesting Byways…</vt:lpstr>
      <vt:lpstr>Film to Video</vt:lpstr>
      <vt:lpstr>So…</vt:lpstr>
      <vt:lpstr>To Discuss</vt:lpstr>
      <vt:lpstr>Leaving Aside…</vt:lpstr>
      <vt:lpstr>What Mattered</vt:lpstr>
      <vt:lpstr>What Didn’t Matter So Much</vt:lpstr>
      <vt:lpstr>What Was Left Unanswered</vt:lpstr>
      <vt:lpstr>Questions that Faded with Time</vt:lpstr>
      <vt:lpstr>Questions Still Key Today</vt:lpstr>
      <vt:lpstr>Questions for Next Week (10/19)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Did We Learn from 70 Years of Research on Instructional Film?</dc:title>
  <dc:creator>S Kerr</dc:creator>
  <cp:lastModifiedBy>stkerr</cp:lastModifiedBy>
  <cp:revision>24</cp:revision>
  <dcterms:created xsi:type="dcterms:W3CDTF">2010-10-20T17:32:49Z</dcterms:created>
  <dcterms:modified xsi:type="dcterms:W3CDTF">2011-10-12T21:47:50Z</dcterms:modified>
</cp:coreProperties>
</file>